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Hong 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21T19:26:32.175">
    <p:pos x="196" y="725"/>
    <p:text>Maybe unemployment rates, cancer mortality, and other indicators for yearly data</p:text>
  </p:cm>
  <p:cm authorId="0" idx="2" dt="2020-11-21T20:28:21.206">
    <p:pos x="196" y="825"/>
    <p:text>Forecasting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6abc.com/philadelphia-crime-homicide-stats-philly-murders/635185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c2e6e076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c2e6e076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3045af67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3045af67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3045af67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3045af67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3045af67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3045af67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2e6e076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2e6e076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3045af67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3045af67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3045af67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3045af67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3045af67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3045af67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3045af67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3045af67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301a652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301a652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301a652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301a652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c3ca66a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c3ca66a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301a652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301a652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301a652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301a652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2d04c36a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2d04c36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301a652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301a652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person introduces each other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c2e6e07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c2e6e07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https://6abc.com/philadelphia-crime-homicide-stats-philly-murders/6351850/</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301a652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301a652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c2e6e076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c2e6e076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c2e6e076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c2e6e076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c2e6e076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c2e6e076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3045af67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3045af67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hongson1218/Crime-in-Philadelphia"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kaggle.com/mchirico/philadelphiacrimedata" TargetMode="External"/><Relationship Id="rId4" Type="http://schemas.openxmlformats.org/officeDocument/2006/relationships/hyperlink" Target="http://www.climate.psu.edu/data/city_information/index.php?city=phl&amp;page=dwa&amp;type=big7" TargetMode="External"/><Relationship Id="rId5" Type="http://schemas.openxmlformats.org/officeDocument/2006/relationships/image" Target="../media/image5.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2221150"/>
            <a:ext cx="9144000" cy="921900"/>
          </a:xfrm>
          <a:prstGeom prst="rect">
            <a:avLst/>
          </a:prstGeom>
          <a:solidFill>
            <a:srgbClr val="A4C2F4"/>
          </a:solidFill>
        </p:spPr>
        <p:txBody>
          <a:bodyPr anchorCtr="0" anchor="b" bIns="91425" lIns="91425" spcFirstLastPara="1" rIns="91425" wrap="square" tIns="91425">
            <a:noAutofit/>
          </a:bodyPr>
          <a:lstStyle/>
          <a:p>
            <a:pPr indent="0" lvl="0" marL="0" rtl="0" algn="ctr">
              <a:spcBef>
                <a:spcPts val="0"/>
              </a:spcBef>
              <a:spcAft>
                <a:spcPts val="0"/>
              </a:spcAft>
              <a:buNone/>
            </a:pPr>
            <a:r>
              <a:rPr i="1" lang="en"/>
              <a:t>Crimes in Philadelphia</a:t>
            </a:r>
            <a:endParaRPr i="1"/>
          </a:p>
        </p:txBody>
      </p:sp>
      <p:sp>
        <p:nvSpPr>
          <p:cNvPr id="55" name="Google Shape;55;p13"/>
          <p:cNvSpPr txBox="1"/>
          <p:nvPr>
            <p:ph idx="1" type="subTitle"/>
          </p:nvPr>
        </p:nvSpPr>
        <p:spPr>
          <a:xfrm>
            <a:off x="2563400" y="3202650"/>
            <a:ext cx="6679800" cy="5310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Raj Patel, Hong Son, Kunal Sharma</a:t>
            </a:r>
            <a:endParaRPr b="1">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Heatmap of Regions with most crimes</a:t>
            </a:r>
            <a:endParaRPr b="1" sz="3000">
              <a:solidFill>
                <a:schemeClr val="accent5"/>
              </a:solidFill>
              <a:latin typeface="Raleway"/>
              <a:ea typeface="Raleway"/>
              <a:cs typeface="Raleway"/>
              <a:sym typeface="Raleway"/>
            </a:endParaRPr>
          </a:p>
        </p:txBody>
      </p:sp>
      <p:pic>
        <p:nvPicPr>
          <p:cNvPr id="126" name="Google Shape;126;p22"/>
          <p:cNvPicPr preferRelativeResize="0"/>
          <p:nvPr/>
        </p:nvPicPr>
        <p:blipFill>
          <a:blip r:embed="rId3">
            <a:alphaModFix/>
          </a:blip>
          <a:stretch>
            <a:fillRect/>
          </a:stretch>
        </p:blipFill>
        <p:spPr>
          <a:xfrm>
            <a:off x="311700" y="1093925"/>
            <a:ext cx="4260301" cy="2778762"/>
          </a:xfrm>
          <a:prstGeom prst="rect">
            <a:avLst/>
          </a:prstGeom>
          <a:noFill/>
          <a:ln>
            <a:noFill/>
          </a:ln>
        </p:spPr>
      </p:pic>
      <p:pic>
        <p:nvPicPr>
          <p:cNvPr id="127" name="Google Shape;127;p22"/>
          <p:cNvPicPr preferRelativeResize="0"/>
          <p:nvPr/>
        </p:nvPicPr>
        <p:blipFill>
          <a:blip r:embed="rId4">
            <a:alphaModFix/>
          </a:blip>
          <a:stretch>
            <a:fillRect/>
          </a:stretch>
        </p:blipFill>
        <p:spPr>
          <a:xfrm>
            <a:off x="4696550" y="1100950"/>
            <a:ext cx="4218850" cy="2778750"/>
          </a:xfrm>
          <a:prstGeom prst="rect">
            <a:avLst/>
          </a:prstGeom>
          <a:noFill/>
          <a:ln>
            <a:noFill/>
          </a:ln>
        </p:spPr>
      </p:pic>
      <p:sp>
        <p:nvSpPr>
          <p:cNvPr id="128" name="Google Shape;128;p22"/>
          <p:cNvSpPr txBox="1"/>
          <p:nvPr/>
        </p:nvSpPr>
        <p:spPr>
          <a:xfrm>
            <a:off x="2053000" y="4054100"/>
            <a:ext cx="5296200" cy="689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100">
                <a:solidFill>
                  <a:schemeClr val="lt1"/>
                </a:solidFill>
              </a:rPr>
              <a:t>We found that crimes have occurred throughout Philadelphia in the past however, the larger blobs in the graph above like the ones we see in northern Philadelphia are the locations where the crimes have occured the most.</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Number of Crimes by Hours</a:t>
            </a:r>
            <a:endParaRPr b="1" sz="3000">
              <a:solidFill>
                <a:schemeClr val="accent5"/>
              </a:solidFill>
              <a:latin typeface="Raleway"/>
              <a:ea typeface="Raleway"/>
              <a:cs typeface="Raleway"/>
              <a:sym typeface="Raleway"/>
            </a:endParaRPr>
          </a:p>
        </p:txBody>
      </p:sp>
      <p:sp>
        <p:nvSpPr>
          <p:cNvPr id="134" name="Google Shape;134;p23"/>
          <p:cNvSpPr txBox="1"/>
          <p:nvPr/>
        </p:nvSpPr>
        <p:spPr>
          <a:xfrm>
            <a:off x="524850" y="3614900"/>
            <a:ext cx="3834000" cy="12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The graph above shows the occurrence of crime by the hour in the past years from our dataset. We found that the least number of the crimes that have occured in the past is between 3am-6am and after that the numbers go up and are at its peak at 4pm. </a:t>
            </a:r>
            <a:endParaRPr>
              <a:solidFill>
                <a:schemeClr val="lt1"/>
              </a:solidFill>
            </a:endParaRPr>
          </a:p>
        </p:txBody>
      </p:sp>
      <p:pic>
        <p:nvPicPr>
          <p:cNvPr id="135" name="Google Shape;135;p23"/>
          <p:cNvPicPr preferRelativeResize="0"/>
          <p:nvPr/>
        </p:nvPicPr>
        <p:blipFill>
          <a:blip r:embed="rId3">
            <a:alphaModFix/>
          </a:blip>
          <a:stretch>
            <a:fillRect/>
          </a:stretch>
        </p:blipFill>
        <p:spPr>
          <a:xfrm>
            <a:off x="348250" y="976122"/>
            <a:ext cx="4260301" cy="2457878"/>
          </a:xfrm>
          <a:prstGeom prst="rect">
            <a:avLst/>
          </a:prstGeom>
          <a:noFill/>
          <a:ln>
            <a:noFill/>
          </a:ln>
        </p:spPr>
      </p:pic>
      <p:pic>
        <p:nvPicPr>
          <p:cNvPr id="136" name="Google Shape;136;p23"/>
          <p:cNvPicPr preferRelativeResize="0"/>
          <p:nvPr/>
        </p:nvPicPr>
        <p:blipFill>
          <a:blip r:embed="rId4">
            <a:alphaModFix/>
          </a:blip>
          <a:stretch>
            <a:fillRect/>
          </a:stretch>
        </p:blipFill>
        <p:spPr>
          <a:xfrm>
            <a:off x="4908472" y="899925"/>
            <a:ext cx="4083129" cy="2457875"/>
          </a:xfrm>
          <a:prstGeom prst="rect">
            <a:avLst/>
          </a:prstGeom>
          <a:noFill/>
          <a:ln>
            <a:noFill/>
          </a:ln>
        </p:spPr>
      </p:pic>
      <p:sp>
        <p:nvSpPr>
          <p:cNvPr id="137" name="Google Shape;137;p23"/>
          <p:cNvSpPr txBox="1"/>
          <p:nvPr/>
        </p:nvSpPr>
        <p:spPr>
          <a:xfrm>
            <a:off x="4941000" y="3357800"/>
            <a:ext cx="3834000" cy="12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T</a:t>
            </a:r>
            <a:r>
              <a:rPr lang="en">
                <a:solidFill>
                  <a:schemeClr val="lt1"/>
                </a:solidFill>
              </a:rPr>
              <a:t>he graph above shows different types of crime that have most occured in Philadelphia by the hour in the past years from our dataset. We see a similar pattern for most of the top crimes. We found that the least number of crimes that have occured in the past is between 3am-6am and after that the numbers go up for every crime. </a:t>
            </a:r>
            <a:endParaRPr>
              <a:solidFill>
                <a:schemeClr val="lt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Looking at Number of Crimes by Regions</a:t>
            </a:r>
            <a:endParaRPr b="1" sz="3000">
              <a:solidFill>
                <a:schemeClr val="accent5"/>
              </a:solidFill>
              <a:latin typeface="Raleway"/>
              <a:ea typeface="Raleway"/>
              <a:cs typeface="Raleway"/>
              <a:sym typeface="Raleway"/>
            </a:endParaRPr>
          </a:p>
        </p:txBody>
      </p:sp>
      <p:sp>
        <p:nvSpPr>
          <p:cNvPr id="143" name="Google Shape;143;p24"/>
          <p:cNvSpPr txBox="1"/>
          <p:nvPr/>
        </p:nvSpPr>
        <p:spPr>
          <a:xfrm>
            <a:off x="4778625" y="4013225"/>
            <a:ext cx="4220400" cy="11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rPr>
              <a:t>We found similar pattern in the crimes that have occured in all three region</a:t>
            </a:r>
            <a:endParaRPr>
              <a:solidFill>
                <a:schemeClr val="lt1"/>
              </a:solidFill>
            </a:endParaRPr>
          </a:p>
        </p:txBody>
      </p:sp>
      <p:pic>
        <p:nvPicPr>
          <p:cNvPr id="144" name="Google Shape;144;p24"/>
          <p:cNvPicPr preferRelativeResize="0"/>
          <p:nvPr/>
        </p:nvPicPr>
        <p:blipFill rotWithShape="1">
          <a:blip r:embed="rId3">
            <a:alphaModFix/>
          </a:blip>
          <a:srcRect b="0" l="0" r="43165" t="0"/>
          <a:stretch/>
        </p:blipFill>
        <p:spPr>
          <a:xfrm>
            <a:off x="4871425" y="3338300"/>
            <a:ext cx="3045701" cy="474500"/>
          </a:xfrm>
          <a:prstGeom prst="rect">
            <a:avLst/>
          </a:prstGeom>
          <a:noFill/>
          <a:ln>
            <a:noFill/>
          </a:ln>
        </p:spPr>
      </p:pic>
      <p:pic>
        <p:nvPicPr>
          <p:cNvPr id="145" name="Google Shape;145;p24"/>
          <p:cNvPicPr preferRelativeResize="0"/>
          <p:nvPr/>
        </p:nvPicPr>
        <p:blipFill>
          <a:blip r:embed="rId4">
            <a:alphaModFix/>
          </a:blip>
          <a:stretch>
            <a:fillRect/>
          </a:stretch>
        </p:blipFill>
        <p:spPr>
          <a:xfrm>
            <a:off x="152400" y="877725"/>
            <a:ext cx="4362397" cy="2091976"/>
          </a:xfrm>
          <a:prstGeom prst="rect">
            <a:avLst/>
          </a:prstGeom>
          <a:noFill/>
          <a:ln>
            <a:noFill/>
          </a:ln>
        </p:spPr>
      </p:pic>
      <p:pic>
        <p:nvPicPr>
          <p:cNvPr id="146" name="Google Shape;146;p24"/>
          <p:cNvPicPr preferRelativeResize="0"/>
          <p:nvPr/>
        </p:nvPicPr>
        <p:blipFill>
          <a:blip r:embed="rId5">
            <a:alphaModFix/>
          </a:blip>
          <a:stretch>
            <a:fillRect/>
          </a:stretch>
        </p:blipFill>
        <p:spPr>
          <a:xfrm>
            <a:off x="4629200" y="923272"/>
            <a:ext cx="4362398" cy="2095478"/>
          </a:xfrm>
          <a:prstGeom prst="rect">
            <a:avLst/>
          </a:prstGeom>
          <a:noFill/>
          <a:ln>
            <a:noFill/>
          </a:ln>
        </p:spPr>
      </p:pic>
      <p:pic>
        <p:nvPicPr>
          <p:cNvPr id="147" name="Google Shape;147;p24"/>
          <p:cNvPicPr preferRelativeResize="0"/>
          <p:nvPr/>
        </p:nvPicPr>
        <p:blipFill>
          <a:blip r:embed="rId6">
            <a:alphaModFix/>
          </a:blip>
          <a:stretch>
            <a:fillRect/>
          </a:stretch>
        </p:blipFill>
        <p:spPr>
          <a:xfrm>
            <a:off x="152400" y="3198300"/>
            <a:ext cx="4362402" cy="1792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Anova  </a:t>
            </a:r>
            <a:endParaRPr b="1" sz="3000">
              <a:solidFill>
                <a:schemeClr val="accent5"/>
              </a:solidFill>
              <a:latin typeface="Raleway"/>
              <a:ea typeface="Raleway"/>
              <a:cs typeface="Raleway"/>
              <a:sym typeface="Raleway"/>
            </a:endParaRPr>
          </a:p>
        </p:txBody>
      </p:sp>
      <p:sp>
        <p:nvSpPr>
          <p:cNvPr id="153" name="Google Shape;153;p25"/>
          <p:cNvSpPr txBox="1"/>
          <p:nvPr/>
        </p:nvSpPr>
        <p:spPr>
          <a:xfrm>
            <a:off x="390725" y="714575"/>
            <a:ext cx="3885900" cy="243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H(o): Average crime count is the same across regions (north, west, south)</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H(a): Average crime count is not the same across regions (north, west, south)</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Alpha value: 0.05</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 = 0</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Reject null hypothesis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Statistically significant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Average crime counts are not the same across regions</a:t>
            </a:r>
            <a:endParaRPr>
              <a:solidFill>
                <a:schemeClr val="lt1"/>
              </a:solidFill>
            </a:endParaRPr>
          </a:p>
          <a:p>
            <a:pPr indent="0" lvl="0" marL="0" rtl="0" algn="l">
              <a:spcBef>
                <a:spcPts val="0"/>
              </a:spcBef>
              <a:spcAft>
                <a:spcPts val="0"/>
              </a:spcAft>
              <a:buNone/>
            </a:pPr>
            <a:r>
              <a:t/>
            </a:r>
            <a:endParaRPr b="1">
              <a:solidFill>
                <a:schemeClr val="lt1"/>
              </a:solidFill>
            </a:endParaRPr>
          </a:p>
        </p:txBody>
      </p:sp>
      <p:sp>
        <p:nvSpPr>
          <p:cNvPr id="154" name="Google Shape;154;p25"/>
          <p:cNvSpPr txBox="1"/>
          <p:nvPr/>
        </p:nvSpPr>
        <p:spPr>
          <a:xfrm>
            <a:off x="4739825" y="1508450"/>
            <a:ext cx="3885900" cy="3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55" name="Google Shape;155;p25"/>
          <p:cNvSpPr txBox="1"/>
          <p:nvPr/>
        </p:nvSpPr>
        <p:spPr>
          <a:xfrm>
            <a:off x="5356600" y="51100"/>
            <a:ext cx="24228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CDF Plot</a:t>
            </a:r>
            <a:endParaRPr b="1" sz="3000">
              <a:solidFill>
                <a:schemeClr val="accent5"/>
              </a:solidFill>
              <a:latin typeface="Raleway"/>
              <a:ea typeface="Raleway"/>
              <a:cs typeface="Raleway"/>
              <a:sym typeface="Raleway"/>
            </a:endParaRPr>
          </a:p>
        </p:txBody>
      </p:sp>
      <p:pic>
        <p:nvPicPr>
          <p:cNvPr id="156" name="Google Shape;156;p25"/>
          <p:cNvPicPr preferRelativeResize="0"/>
          <p:nvPr/>
        </p:nvPicPr>
        <p:blipFill>
          <a:blip r:embed="rId3">
            <a:alphaModFix/>
          </a:blip>
          <a:stretch>
            <a:fillRect/>
          </a:stretch>
        </p:blipFill>
        <p:spPr>
          <a:xfrm>
            <a:off x="390725" y="3190676"/>
            <a:ext cx="4181275" cy="1637324"/>
          </a:xfrm>
          <a:prstGeom prst="rect">
            <a:avLst/>
          </a:prstGeom>
          <a:noFill/>
          <a:ln>
            <a:noFill/>
          </a:ln>
        </p:spPr>
      </p:pic>
      <p:pic>
        <p:nvPicPr>
          <p:cNvPr id="157" name="Google Shape;157;p25"/>
          <p:cNvPicPr preferRelativeResize="0"/>
          <p:nvPr/>
        </p:nvPicPr>
        <p:blipFill>
          <a:blip r:embed="rId4">
            <a:alphaModFix/>
          </a:blip>
          <a:stretch>
            <a:fillRect/>
          </a:stretch>
        </p:blipFill>
        <p:spPr>
          <a:xfrm>
            <a:off x="5079529" y="1028949"/>
            <a:ext cx="3691672" cy="347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Temperature and Number of Crimes</a:t>
            </a:r>
            <a:endParaRPr b="1" sz="3000">
              <a:solidFill>
                <a:schemeClr val="accent5"/>
              </a:solidFill>
              <a:latin typeface="Raleway"/>
              <a:ea typeface="Raleway"/>
              <a:cs typeface="Raleway"/>
              <a:sym typeface="Raleway"/>
            </a:endParaRPr>
          </a:p>
        </p:txBody>
      </p:sp>
      <p:sp>
        <p:nvSpPr>
          <p:cNvPr id="163" name="Google Shape;163;p26"/>
          <p:cNvSpPr txBox="1"/>
          <p:nvPr>
            <p:ph idx="1" type="body"/>
          </p:nvPr>
        </p:nvSpPr>
        <p:spPr>
          <a:xfrm>
            <a:off x="311700" y="2895100"/>
            <a:ext cx="4169400" cy="18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The mean of the crimes is increasing with temperature. Seasonal changes can affect the crime rate (crimes are high during summer season - we will confirm in Seasonal Analysis).</a:t>
            </a:r>
            <a:endParaRPr>
              <a:solidFill>
                <a:schemeClr val="lt1"/>
              </a:solidFill>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64" name="Google Shape;164;p26"/>
          <p:cNvPicPr preferRelativeResize="0"/>
          <p:nvPr/>
        </p:nvPicPr>
        <p:blipFill>
          <a:blip r:embed="rId3">
            <a:alphaModFix/>
          </a:blip>
          <a:stretch>
            <a:fillRect/>
          </a:stretch>
        </p:blipFill>
        <p:spPr>
          <a:xfrm>
            <a:off x="4633500" y="1170125"/>
            <a:ext cx="4358100" cy="3380321"/>
          </a:xfrm>
          <a:prstGeom prst="rect">
            <a:avLst/>
          </a:prstGeom>
          <a:noFill/>
          <a:ln>
            <a:noFill/>
          </a:ln>
        </p:spPr>
      </p:pic>
      <p:pic>
        <p:nvPicPr>
          <p:cNvPr id="165" name="Google Shape;165;p26"/>
          <p:cNvPicPr preferRelativeResize="0"/>
          <p:nvPr/>
        </p:nvPicPr>
        <p:blipFill rotWithShape="1">
          <a:blip r:embed="rId4">
            <a:alphaModFix/>
          </a:blip>
          <a:srcRect b="0" l="0" r="28351" t="0"/>
          <a:stretch/>
        </p:blipFill>
        <p:spPr>
          <a:xfrm>
            <a:off x="159500" y="1344275"/>
            <a:ext cx="4321599" cy="471725"/>
          </a:xfrm>
          <a:prstGeom prst="rect">
            <a:avLst/>
          </a:prstGeom>
          <a:noFill/>
          <a:ln>
            <a:noFill/>
          </a:ln>
        </p:spPr>
      </p:pic>
      <p:pic>
        <p:nvPicPr>
          <p:cNvPr id="166" name="Google Shape;166;p26"/>
          <p:cNvPicPr preferRelativeResize="0"/>
          <p:nvPr/>
        </p:nvPicPr>
        <p:blipFill>
          <a:blip r:embed="rId5">
            <a:alphaModFix/>
          </a:blip>
          <a:stretch>
            <a:fillRect/>
          </a:stretch>
        </p:blipFill>
        <p:spPr>
          <a:xfrm>
            <a:off x="159500" y="1917400"/>
            <a:ext cx="4321599" cy="72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rPr>
              <a:t>Number of Crimes by Seasons</a:t>
            </a:r>
            <a:endParaRPr b="1" sz="3000">
              <a:solidFill>
                <a:schemeClr val="accent5"/>
              </a:solidFill>
            </a:endParaRPr>
          </a:p>
        </p:txBody>
      </p:sp>
      <p:pic>
        <p:nvPicPr>
          <p:cNvPr id="172" name="Google Shape;172;p27"/>
          <p:cNvPicPr preferRelativeResize="0"/>
          <p:nvPr/>
        </p:nvPicPr>
        <p:blipFill>
          <a:blip r:embed="rId3">
            <a:alphaModFix/>
          </a:blip>
          <a:stretch>
            <a:fillRect/>
          </a:stretch>
        </p:blipFill>
        <p:spPr>
          <a:xfrm>
            <a:off x="311700" y="1183900"/>
            <a:ext cx="4358099" cy="3090439"/>
          </a:xfrm>
          <a:prstGeom prst="rect">
            <a:avLst/>
          </a:prstGeom>
          <a:noFill/>
          <a:ln>
            <a:noFill/>
          </a:ln>
        </p:spPr>
      </p:pic>
      <p:pic>
        <p:nvPicPr>
          <p:cNvPr id="173" name="Google Shape;173;p27"/>
          <p:cNvPicPr preferRelativeResize="0"/>
          <p:nvPr/>
        </p:nvPicPr>
        <p:blipFill>
          <a:blip r:embed="rId4">
            <a:alphaModFix/>
          </a:blip>
          <a:stretch>
            <a:fillRect/>
          </a:stretch>
        </p:blipFill>
        <p:spPr>
          <a:xfrm>
            <a:off x="4822199" y="1170125"/>
            <a:ext cx="4169401" cy="2358652"/>
          </a:xfrm>
          <a:prstGeom prst="rect">
            <a:avLst/>
          </a:prstGeom>
          <a:noFill/>
          <a:ln>
            <a:noFill/>
          </a:ln>
        </p:spPr>
      </p:pic>
      <p:pic>
        <p:nvPicPr>
          <p:cNvPr id="174" name="Google Shape;174;p27"/>
          <p:cNvPicPr preferRelativeResize="0"/>
          <p:nvPr/>
        </p:nvPicPr>
        <p:blipFill>
          <a:blip r:embed="rId5">
            <a:alphaModFix/>
          </a:blip>
          <a:stretch>
            <a:fillRect/>
          </a:stretch>
        </p:blipFill>
        <p:spPr>
          <a:xfrm>
            <a:off x="152400" y="4426750"/>
            <a:ext cx="4517399" cy="564350"/>
          </a:xfrm>
          <a:prstGeom prst="rect">
            <a:avLst/>
          </a:prstGeom>
          <a:noFill/>
          <a:ln>
            <a:noFill/>
          </a:ln>
        </p:spPr>
      </p:pic>
      <p:sp>
        <p:nvSpPr>
          <p:cNvPr id="175" name="Google Shape;175;p27"/>
          <p:cNvSpPr txBox="1"/>
          <p:nvPr>
            <p:ph idx="1" type="body"/>
          </p:nvPr>
        </p:nvSpPr>
        <p:spPr>
          <a:xfrm>
            <a:off x="4974600" y="3572350"/>
            <a:ext cx="4169400" cy="18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We see that the number of crimes is the most in the Summer, followed by the Spring, Spring, and then Winter. We see that the trend in temperature </a:t>
            </a:r>
            <a:r>
              <a:rPr lang="en" sz="1600">
                <a:solidFill>
                  <a:schemeClr val="lt1"/>
                </a:solidFill>
              </a:rPr>
              <a:t>can</a:t>
            </a:r>
            <a:r>
              <a:rPr lang="en" sz="1600">
                <a:solidFill>
                  <a:schemeClr val="lt1"/>
                </a:solidFill>
              </a:rPr>
              <a:t> be seen in the seasons.</a:t>
            </a:r>
            <a:endParaRPr sz="1600">
              <a:solidFill>
                <a:schemeClr val="lt1"/>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Machine Learning</a:t>
            </a:r>
            <a:endParaRPr b="1" sz="3000">
              <a:solidFill>
                <a:schemeClr val="accent5"/>
              </a:solidFill>
              <a:latin typeface="Raleway"/>
              <a:ea typeface="Raleway"/>
              <a:cs typeface="Raleway"/>
              <a:sym typeface="Raleway"/>
            </a:endParaRPr>
          </a:p>
        </p:txBody>
      </p:sp>
      <p:sp>
        <p:nvSpPr>
          <p:cNvPr id="181" name="Google Shape;181;p28"/>
          <p:cNvSpPr txBox="1"/>
          <p:nvPr/>
        </p:nvSpPr>
        <p:spPr>
          <a:xfrm>
            <a:off x="390725" y="714575"/>
            <a:ext cx="3885900" cy="243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Probability that a crime occur given a user </a:t>
            </a:r>
            <a:r>
              <a:rPr lang="en">
                <a:solidFill>
                  <a:schemeClr val="lt1"/>
                </a:solidFill>
              </a:rPr>
              <a:t>specified</a:t>
            </a:r>
            <a:r>
              <a:rPr lang="en">
                <a:solidFill>
                  <a:schemeClr val="lt1"/>
                </a:solidFill>
              </a:rPr>
              <a:t> </a:t>
            </a:r>
            <a:r>
              <a:rPr lang="en">
                <a:solidFill>
                  <a:schemeClr val="lt1"/>
                </a:solidFill>
              </a:rPr>
              <a:t>location</a:t>
            </a:r>
            <a:r>
              <a:rPr lang="en">
                <a:solidFill>
                  <a:schemeClr val="lt1"/>
                </a:solidFill>
              </a:rPr>
              <a:t> and day of the year</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We are using Google’s cloud API to gain the geolocations of any user specified location within Philadelphia in real time.</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Since philadelphia has over 500,000 different points of Geo-locations</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We considered the 500 nearest locations in the crime dataset using k nearest neighbor from sklearn</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b="1">
              <a:solidFill>
                <a:schemeClr val="lt1"/>
              </a:solidFill>
            </a:endParaRPr>
          </a:p>
        </p:txBody>
      </p:sp>
      <p:pic>
        <p:nvPicPr>
          <p:cNvPr id="182" name="Google Shape;182;p28"/>
          <p:cNvPicPr preferRelativeResize="0"/>
          <p:nvPr/>
        </p:nvPicPr>
        <p:blipFill rotWithShape="1">
          <a:blip r:embed="rId3">
            <a:alphaModFix/>
          </a:blip>
          <a:srcRect b="0" l="0" r="52945" t="0"/>
          <a:stretch/>
        </p:blipFill>
        <p:spPr>
          <a:xfrm>
            <a:off x="935325" y="2124075"/>
            <a:ext cx="2796699" cy="447675"/>
          </a:xfrm>
          <a:prstGeom prst="rect">
            <a:avLst/>
          </a:prstGeom>
          <a:noFill/>
          <a:ln>
            <a:noFill/>
          </a:ln>
        </p:spPr>
      </p:pic>
      <p:pic>
        <p:nvPicPr>
          <p:cNvPr id="183" name="Google Shape;183;p28"/>
          <p:cNvPicPr preferRelativeResize="0"/>
          <p:nvPr/>
        </p:nvPicPr>
        <p:blipFill rotWithShape="1">
          <a:blip r:embed="rId4">
            <a:alphaModFix/>
          </a:blip>
          <a:srcRect b="0" l="0" r="59868" t="0"/>
          <a:stretch/>
        </p:blipFill>
        <p:spPr>
          <a:xfrm>
            <a:off x="935325" y="4224350"/>
            <a:ext cx="2385224" cy="381000"/>
          </a:xfrm>
          <a:prstGeom prst="rect">
            <a:avLst/>
          </a:prstGeom>
          <a:noFill/>
          <a:ln>
            <a:noFill/>
          </a:ln>
        </p:spPr>
      </p:pic>
      <p:pic>
        <p:nvPicPr>
          <p:cNvPr id="184" name="Google Shape;184;p28"/>
          <p:cNvPicPr preferRelativeResize="0"/>
          <p:nvPr/>
        </p:nvPicPr>
        <p:blipFill>
          <a:blip r:embed="rId5">
            <a:alphaModFix/>
          </a:blip>
          <a:stretch>
            <a:fillRect/>
          </a:stretch>
        </p:blipFill>
        <p:spPr>
          <a:xfrm>
            <a:off x="4411900" y="973288"/>
            <a:ext cx="4562576" cy="2749244"/>
          </a:xfrm>
          <a:prstGeom prst="rect">
            <a:avLst/>
          </a:prstGeom>
          <a:noFill/>
          <a:ln>
            <a:noFill/>
          </a:ln>
        </p:spPr>
      </p:pic>
      <p:sp>
        <p:nvSpPr>
          <p:cNvPr id="185" name="Google Shape;185;p28"/>
          <p:cNvSpPr txBox="1"/>
          <p:nvPr/>
        </p:nvSpPr>
        <p:spPr>
          <a:xfrm>
            <a:off x="4430588" y="3978250"/>
            <a:ext cx="45252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rPr>
              <a:t>The above image contains the location that we focused on with a red marker and the nearest 500 different locations where crimes have occured in the past years from our dataset.</a:t>
            </a:r>
            <a:endParaRPr b="1" sz="9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Machine Learning (Cont.)</a:t>
            </a:r>
            <a:endParaRPr b="1" sz="3000">
              <a:solidFill>
                <a:schemeClr val="accent5"/>
              </a:solidFill>
              <a:latin typeface="Raleway"/>
              <a:ea typeface="Raleway"/>
              <a:cs typeface="Raleway"/>
              <a:sym typeface="Raleway"/>
            </a:endParaRPr>
          </a:p>
        </p:txBody>
      </p:sp>
      <p:sp>
        <p:nvSpPr>
          <p:cNvPr id="191" name="Google Shape;191;p29"/>
          <p:cNvSpPr txBox="1"/>
          <p:nvPr/>
        </p:nvSpPr>
        <p:spPr>
          <a:xfrm>
            <a:off x="390725" y="714575"/>
            <a:ext cx="3885900" cy="243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solidFill>
                  <a:schemeClr val="lt1"/>
                </a:solidFill>
              </a:rPr>
              <a:t>Since we want to focus only on the user specified day of the year, we filtered our dataset to have only the day (eg: Nov 11th) for each year in the dataset that we are using and the nearest locations from above.</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Finally, to gain a probability that a crime will occur on a user specified data and location we get the total number of years when a crime has occured in our dataset and divide it with the total number of years from the dataset.</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b="1">
              <a:solidFill>
                <a:schemeClr val="lt1"/>
              </a:solidFill>
            </a:endParaRPr>
          </a:p>
        </p:txBody>
      </p:sp>
      <p:pic>
        <p:nvPicPr>
          <p:cNvPr id="192" name="Google Shape;192;p29"/>
          <p:cNvPicPr preferRelativeResize="0"/>
          <p:nvPr/>
        </p:nvPicPr>
        <p:blipFill rotWithShape="1">
          <a:blip r:embed="rId3">
            <a:alphaModFix/>
          </a:blip>
          <a:srcRect b="86204" l="0" r="0" t="0"/>
          <a:stretch/>
        </p:blipFill>
        <p:spPr>
          <a:xfrm>
            <a:off x="245075" y="2141775"/>
            <a:ext cx="4084225" cy="317850"/>
          </a:xfrm>
          <a:prstGeom prst="rect">
            <a:avLst/>
          </a:prstGeom>
          <a:noFill/>
          <a:ln>
            <a:noFill/>
          </a:ln>
        </p:spPr>
      </p:pic>
      <p:pic>
        <p:nvPicPr>
          <p:cNvPr id="193" name="Google Shape;193;p29"/>
          <p:cNvPicPr preferRelativeResize="0"/>
          <p:nvPr/>
        </p:nvPicPr>
        <p:blipFill>
          <a:blip r:embed="rId4">
            <a:alphaModFix/>
          </a:blip>
          <a:stretch>
            <a:fillRect/>
          </a:stretch>
        </p:blipFill>
        <p:spPr>
          <a:xfrm>
            <a:off x="4429025" y="712925"/>
            <a:ext cx="4562576" cy="2727309"/>
          </a:xfrm>
          <a:prstGeom prst="rect">
            <a:avLst/>
          </a:prstGeom>
          <a:noFill/>
          <a:ln>
            <a:noFill/>
          </a:ln>
        </p:spPr>
      </p:pic>
      <p:sp>
        <p:nvSpPr>
          <p:cNvPr id="194" name="Google Shape;194;p29"/>
          <p:cNvSpPr txBox="1"/>
          <p:nvPr/>
        </p:nvSpPr>
        <p:spPr>
          <a:xfrm>
            <a:off x="4449300" y="3738225"/>
            <a:ext cx="45252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rPr>
              <a:t>The image above contains only the nearest locations where the crimes have occurred on a user specified date (Nov 11th in this case). In the filtered data frame above based on user specified day and location, we have also achieved essential data about the weather, wind speed, type of crime (violent or non-violent). </a:t>
            </a:r>
            <a:endParaRPr b="1" sz="900">
              <a:solidFill>
                <a:schemeClr val="lt1"/>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pic>
        <p:nvPicPr>
          <p:cNvPr id="195" name="Google Shape;195;p29"/>
          <p:cNvPicPr preferRelativeResize="0"/>
          <p:nvPr/>
        </p:nvPicPr>
        <p:blipFill rotWithShape="1">
          <a:blip r:embed="rId5">
            <a:alphaModFix/>
          </a:blip>
          <a:srcRect b="0" l="0" r="31379" t="0"/>
          <a:stretch/>
        </p:blipFill>
        <p:spPr>
          <a:xfrm>
            <a:off x="515263" y="4190650"/>
            <a:ext cx="3636825" cy="57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Suggestions/</a:t>
            </a:r>
            <a:r>
              <a:rPr b="1" lang="en" sz="3000">
                <a:solidFill>
                  <a:srgbClr val="70AD47"/>
                </a:solidFill>
                <a:latin typeface="Raleway"/>
                <a:ea typeface="Raleway"/>
                <a:cs typeface="Raleway"/>
                <a:sym typeface="Raleway"/>
              </a:rPr>
              <a:t>Recommendations</a:t>
            </a:r>
            <a:endParaRPr b="1" sz="3000">
              <a:solidFill>
                <a:srgbClr val="70AD47"/>
              </a:solidFill>
              <a:latin typeface="Raleway"/>
              <a:ea typeface="Raleway"/>
              <a:cs typeface="Raleway"/>
              <a:sym typeface="Raleway"/>
            </a:endParaRPr>
          </a:p>
        </p:txBody>
      </p:sp>
      <p:sp>
        <p:nvSpPr>
          <p:cNvPr id="201" name="Google Shape;20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chemeClr val="lt1"/>
                </a:solidFill>
              </a:rPr>
              <a:t>•Increase police enforcement trainings on Theft, Vandalism/Criminal Mischief, Theft from Vehicle, Narcotic / Drug Law Violations and Fraud.</a:t>
            </a:r>
            <a:endParaRPr>
              <a:solidFill>
                <a:schemeClr val="lt1"/>
              </a:solidFill>
            </a:endParaRPr>
          </a:p>
          <a:p>
            <a:pPr indent="0" lvl="0" marL="0" rtl="0" algn="l">
              <a:lnSpc>
                <a:spcPct val="115000"/>
              </a:lnSpc>
              <a:spcBef>
                <a:spcPts val="1000"/>
              </a:spcBef>
              <a:spcAft>
                <a:spcPts val="0"/>
              </a:spcAft>
              <a:buNone/>
            </a:pPr>
            <a:r>
              <a:rPr lang="en">
                <a:solidFill>
                  <a:schemeClr val="lt1"/>
                </a:solidFill>
              </a:rPr>
              <a:t>•Deploy more police enforcement in North Philadelphia</a:t>
            </a:r>
            <a:endParaRPr>
              <a:solidFill>
                <a:schemeClr val="lt1"/>
              </a:solidFill>
            </a:endParaRPr>
          </a:p>
          <a:p>
            <a:pPr indent="0" lvl="0" marL="0" rtl="0" algn="l">
              <a:lnSpc>
                <a:spcPct val="115000"/>
              </a:lnSpc>
              <a:spcBef>
                <a:spcPts val="1000"/>
              </a:spcBef>
              <a:spcAft>
                <a:spcPts val="0"/>
              </a:spcAft>
              <a:buNone/>
            </a:pPr>
            <a:r>
              <a:rPr lang="en">
                <a:solidFill>
                  <a:schemeClr val="lt1"/>
                </a:solidFill>
              </a:rPr>
              <a:t>•Increase the number of police officers on duty during the day and night and decrease the number of officers on duty from 3 am -  6 am</a:t>
            </a:r>
            <a:endParaRPr>
              <a:solidFill>
                <a:schemeClr val="lt1"/>
              </a:solidFill>
            </a:endParaRPr>
          </a:p>
          <a:p>
            <a:pPr indent="0" lvl="0" marL="0" rtl="0" algn="l">
              <a:lnSpc>
                <a:spcPct val="115000"/>
              </a:lnSpc>
              <a:spcBef>
                <a:spcPts val="1000"/>
              </a:spcBef>
              <a:spcAft>
                <a:spcPts val="0"/>
              </a:spcAft>
              <a:buNone/>
            </a:pPr>
            <a:r>
              <a:rPr lang="en">
                <a:solidFill>
                  <a:schemeClr val="lt1"/>
                </a:solidFill>
              </a:rPr>
              <a:t>•Staff a larger number of officer in the warmer months than colder ones</a:t>
            </a:r>
            <a:endParaRPr>
              <a:solidFill>
                <a:schemeClr val="lt1"/>
              </a:solidFill>
            </a:endParaRPr>
          </a:p>
          <a:p>
            <a:pPr indent="0" lvl="0" marL="0" rtl="0" algn="l">
              <a:lnSpc>
                <a:spcPct val="115000"/>
              </a:lnSpc>
              <a:spcBef>
                <a:spcPts val="0"/>
              </a:spcBef>
              <a:spcAft>
                <a:spcPts val="1600"/>
              </a:spcAft>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Limitations</a:t>
            </a:r>
            <a:endParaRPr b="1" sz="3000">
              <a:solidFill>
                <a:srgbClr val="70AD47"/>
              </a:solidFill>
              <a:latin typeface="Raleway"/>
              <a:ea typeface="Raleway"/>
              <a:cs typeface="Raleway"/>
              <a:sym typeface="Raleway"/>
            </a:endParaRPr>
          </a:p>
        </p:txBody>
      </p:sp>
      <p:sp>
        <p:nvSpPr>
          <p:cNvPr id="207" name="Google Shape;20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Weather dataset did not keep track of snow days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Crime Data set is not up to date (2006-2017).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Weather dataset is not up to date (2007-2018).</a:t>
            </a:r>
            <a:endParaRPr>
              <a:solidFill>
                <a:schemeClr val="lt1"/>
              </a:solidFill>
            </a:endParaRPr>
          </a:p>
          <a:p>
            <a:pPr indent="0" lvl="0" marL="457200" rtl="0" algn="l">
              <a:spcBef>
                <a:spcPts val="1600"/>
              </a:spcBef>
              <a:spcAft>
                <a:spcPts val="1600"/>
              </a:spcAft>
              <a:buNone/>
            </a:pPr>
            <a:r>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695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Team Introduction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Problem Statement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Target Audience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Github</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Datasets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Visualizations &amp; Interpretations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Statistical Analysis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Machine Learning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Suggestions/Recommendations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Limitations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Future</a:t>
            </a:r>
            <a:r>
              <a:rPr lang="en">
                <a:solidFill>
                  <a:schemeClr val="lt1"/>
                </a:solidFill>
              </a:rPr>
              <a:t> Work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Work Cited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Questions </a:t>
            </a:r>
            <a:endParaRPr>
              <a:solidFill>
                <a:schemeClr val="lt1"/>
              </a:solidFill>
            </a:endParaRPr>
          </a:p>
        </p:txBody>
      </p:sp>
      <p:sp>
        <p:nvSpPr>
          <p:cNvPr id="61" name="Google Shape;61;p14"/>
          <p:cNvSpPr txBox="1"/>
          <p:nvPr>
            <p:ph type="title"/>
          </p:nvPr>
        </p:nvSpPr>
        <p:spPr>
          <a:xfrm>
            <a:off x="4641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Agenda</a:t>
            </a:r>
            <a:endParaRPr b="1" sz="3000">
              <a:solidFill>
                <a:srgbClr val="FFC000"/>
              </a:solidFill>
              <a:latin typeface="Raleway"/>
              <a:ea typeface="Raleway"/>
              <a:cs typeface="Raleway"/>
              <a:sym typeface="Raleway"/>
            </a:endParaRPr>
          </a:p>
        </p:txBody>
      </p:sp>
      <p:pic>
        <p:nvPicPr>
          <p:cNvPr id="62" name="Google Shape;62;p14"/>
          <p:cNvPicPr preferRelativeResize="0"/>
          <p:nvPr/>
        </p:nvPicPr>
        <p:blipFill>
          <a:blip r:embed="rId3">
            <a:alphaModFix/>
          </a:blip>
          <a:stretch>
            <a:fillRect/>
          </a:stretch>
        </p:blipFill>
        <p:spPr>
          <a:xfrm>
            <a:off x="6811649" y="2217725"/>
            <a:ext cx="1454375" cy="1452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Future</a:t>
            </a:r>
            <a:r>
              <a:rPr b="1" lang="en" sz="3000">
                <a:solidFill>
                  <a:srgbClr val="70AD47"/>
                </a:solidFill>
                <a:latin typeface="Raleway"/>
                <a:ea typeface="Raleway"/>
                <a:cs typeface="Raleway"/>
                <a:sym typeface="Raleway"/>
              </a:rPr>
              <a:t> Work</a:t>
            </a:r>
            <a:endParaRPr b="1" sz="3000">
              <a:solidFill>
                <a:srgbClr val="70AD47"/>
              </a:solidFill>
              <a:latin typeface="Raleway"/>
              <a:ea typeface="Raleway"/>
              <a:cs typeface="Raleway"/>
              <a:sym typeface="Raleway"/>
            </a:endParaRPr>
          </a:p>
        </p:txBody>
      </p:sp>
      <p:sp>
        <p:nvSpPr>
          <p:cNvPr id="213" name="Google Shape;21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Predicting</a:t>
            </a:r>
            <a:r>
              <a:rPr lang="en">
                <a:solidFill>
                  <a:schemeClr val="lt1"/>
                </a:solidFill>
              </a:rPr>
              <a:t> the number of different crimes in Philadelphia (ex. Theft)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Look for weather dataset that has snow depth</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Comparing </a:t>
            </a:r>
            <a:r>
              <a:rPr lang="en">
                <a:solidFill>
                  <a:schemeClr val="lt1"/>
                </a:solidFill>
              </a:rPr>
              <a:t>different</a:t>
            </a:r>
            <a:r>
              <a:rPr lang="en">
                <a:solidFill>
                  <a:schemeClr val="lt1"/>
                </a:solidFill>
              </a:rPr>
              <a:t> cities and their policies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Integrate More datasets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Community Health Assessment Dataset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Housing prices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Health and property Insurance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Average Income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Unemployment rates each year.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Population and diversity.</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Create a Medium article</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Work Cited</a:t>
            </a:r>
            <a:endParaRPr b="1" sz="3000">
              <a:solidFill>
                <a:srgbClr val="70AD47"/>
              </a:solidFill>
              <a:latin typeface="Raleway"/>
              <a:ea typeface="Raleway"/>
              <a:cs typeface="Raleway"/>
              <a:sym typeface="Raleway"/>
            </a:endParaRPr>
          </a:p>
        </p:txBody>
      </p:sp>
      <p:sp>
        <p:nvSpPr>
          <p:cNvPr id="219" name="Google Shape;21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100">
                <a:solidFill>
                  <a:srgbClr val="FFFFFF"/>
                </a:solidFill>
                <a:latin typeface="Times New Roman"/>
                <a:ea typeface="Times New Roman"/>
                <a:cs typeface="Times New Roman"/>
                <a:sym typeface="Times New Roman"/>
              </a:rPr>
              <a:t>Chirico, M. (2016). </a:t>
            </a:r>
            <a:r>
              <a:rPr i="1" lang="en" sz="1100">
                <a:solidFill>
                  <a:srgbClr val="FFFFFF"/>
                </a:solidFill>
                <a:latin typeface="Times New Roman"/>
                <a:ea typeface="Times New Roman"/>
                <a:cs typeface="Times New Roman"/>
                <a:sym typeface="Times New Roman"/>
              </a:rPr>
              <a:t>Philadelphia Crime Data</a:t>
            </a:r>
            <a:r>
              <a:rPr lang="en" sz="1100">
                <a:solidFill>
                  <a:srgbClr val="FFFFFF"/>
                </a:solidFill>
                <a:latin typeface="Times New Roman"/>
                <a:ea typeface="Times New Roman"/>
                <a:cs typeface="Times New Roman"/>
                <a:sym typeface="Times New Roman"/>
              </a:rPr>
              <a:t>. Retrieved 2020, from https://www.kaggle.com/mchirico/philadelphiacrimedata.</a:t>
            </a:r>
            <a:endParaRPr sz="11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lang="en" sz="1100">
                <a:solidFill>
                  <a:srgbClr val="FFFFFF"/>
                </a:solidFill>
                <a:latin typeface="Times New Roman"/>
                <a:ea typeface="Times New Roman"/>
                <a:cs typeface="Times New Roman"/>
                <a:sym typeface="Times New Roman"/>
              </a:rPr>
              <a:t>Cuellar, D. (2020, August 04). Philadelphia Among Top Deadliest Cities in U.S. This Year. Retrieved November, 2020, from </a:t>
            </a:r>
            <a:r>
              <a:rPr lang="en" sz="1100">
                <a:solidFill>
                  <a:srgbClr val="000000"/>
                </a:solidFill>
                <a:latin typeface="Times New Roman"/>
                <a:ea typeface="Times New Roman"/>
                <a:cs typeface="Times New Roman"/>
                <a:sym typeface="Times New Roman"/>
              </a:rPr>
              <a:t>12345</a:t>
            </a:r>
            <a:r>
              <a:rPr lang="en" sz="1100">
                <a:solidFill>
                  <a:srgbClr val="FFFFFF"/>
                </a:solidFill>
                <a:latin typeface="Times New Roman"/>
                <a:ea typeface="Times New Roman"/>
                <a:cs typeface="Times New Roman"/>
                <a:sym typeface="Times New Roman"/>
              </a:rPr>
              <a:t>https://6abc.com/philadelphia-crime-homicide-stats-philly-murders/6351850/</a:t>
            </a:r>
            <a:endParaRPr sz="11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lang="en" sz="1100">
                <a:solidFill>
                  <a:srgbClr val="FFFFFF"/>
                </a:solidFill>
                <a:latin typeface="Times New Roman"/>
                <a:ea typeface="Times New Roman"/>
                <a:cs typeface="Times New Roman"/>
                <a:sym typeface="Times New Roman"/>
              </a:rPr>
              <a:t>Neighborhood Scout's Most Dangerous Cities - 2020. (2020, January 22). Retrieved November, 2020, from </a:t>
            </a:r>
            <a:r>
              <a:rPr lang="en" sz="1100">
                <a:solidFill>
                  <a:srgbClr val="000000"/>
                </a:solidFill>
                <a:latin typeface="Times New Roman"/>
                <a:ea typeface="Times New Roman"/>
                <a:cs typeface="Times New Roman"/>
                <a:sym typeface="Times New Roman"/>
              </a:rPr>
              <a:t>11111</a:t>
            </a:r>
            <a:r>
              <a:rPr lang="en" sz="1100">
                <a:solidFill>
                  <a:srgbClr val="FFFFFF"/>
                </a:solidFill>
                <a:latin typeface="Times New Roman"/>
                <a:ea typeface="Times New Roman"/>
                <a:cs typeface="Times New Roman"/>
                <a:sym typeface="Times New Roman"/>
              </a:rPr>
              <a:t>https://www.neighborhoodscout.com/blog/top100dangerous</a:t>
            </a:r>
            <a:endParaRPr sz="11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i="1" lang="en" sz="1100">
                <a:solidFill>
                  <a:srgbClr val="FFFFFF"/>
                </a:solidFill>
                <a:latin typeface="Times New Roman"/>
                <a:ea typeface="Times New Roman"/>
                <a:cs typeface="Times New Roman"/>
                <a:sym typeface="Times New Roman"/>
              </a:rPr>
              <a:t>The Pennsylvania State Climatologist</a:t>
            </a:r>
            <a:r>
              <a:rPr lang="en" sz="1100">
                <a:solidFill>
                  <a:srgbClr val="FFFFFF"/>
                </a:solidFill>
                <a:latin typeface="Times New Roman"/>
                <a:ea typeface="Times New Roman"/>
                <a:cs typeface="Times New Roman"/>
                <a:sym typeface="Times New Roman"/>
              </a:rPr>
              <a:t>. (2020). Retrieved 2020, from </a:t>
            </a:r>
            <a:r>
              <a:rPr lang="en" sz="1100">
                <a:solidFill>
                  <a:srgbClr val="000000"/>
                </a:solidFill>
                <a:latin typeface="Times New Roman"/>
                <a:ea typeface="Times New Roman"/>
                <a:cs typeface="Times New Roman"/>
                <a:sym typeface="Times New Roman"/>
              </a:rPr>
              <a:t>11111</a:t>
            </a:r>
            <a:r>
              <a:rPr lang="en" sz="1100">
                <a:solidFill>
                  <a:srgbClr val="FFFFFF"/>
                </a:solidFill>
                <a:latin typeface="Times New Roman"/>
                <a:ea typeface="Times New Roman"/>
                <a:cs typeface="Times New Roman"/>
                <a:sym typeface="Times New Roman"/>
              </a:rPr>
              <a:t>http://www.climate.psu.edu/data/city_information/index.php?city=phl&amp;page=dwa&amp;type=big7</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11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3" name="Shape 223"/>
        <p:cNvGrpSpPr/>
        <p:nvPr/>
      </p:nvGrpSpPr>
      <p:grpSpPr>
        <a:xfrm>
          <a:off x="0" y="0"/>
          <a:ext cx="0" cy="0"/>
          <a:chOff x="0" y="0"/>
          <a:chExt cx="0" cy="0"/>
        </a:xfrm>
      </p:grpSpPr>
      <p:sp>
        <p:nvSpPr>
          <p:cNvPr id="224" name="Google Shape;224;p34"/>
          <p:cNvSpPr txBox="1"/>
          <p:nvPr>
            <p:ph type="title"/>
          </p:nvPr>
        </p:nvSpPr>
        <p:spPr>
          <a:xfrm>
            <a:off x="790150" y="421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Questions?</a:t>
            </a:r>
            <a:endParaRPr b="1" sz="3000">
              <a:solidFill>
                <a:srgbClr val="70AD47"/>
              </a:solidFill>
              <a:latin typeface="Raleway"/>
              <a:ea typeface="Raleway"/>
              <a:cs typeface="Raleway"/>
              <a:sym typeface="Raleway"/>
            </a:endParaRPr>
          </a:p>
        </p:txBody>
      </p:sp>
      <p:pic>
        <p:nvPicPr>
          <p:cNvPr id="225" name="Google Shape;225;p34"/>
          <p:cNvPicPr preferRelativeResize="0"/>
          <p:nvPr/>
        </p:nvPicPr>
        <p:blipFill rotWithShape="1">
          <a:blip r:embed="rId3">
            <a:alphaModFix/>
          </a:blip>
          <a:srcRect b="0" l="0" r="0" t="0"/>
          <a:stretch/>
        </p:blipFill>
        <p:spPr>
          <a:xfrm>
            <a:off x="2090750" y="1707943"/>
            <a:ext cx="4962525" cy="1181100"/>
          </a:xfrm>
          <a:prstGeom prst="rect">
            <a:avLst/>
          </a:prstGeom>
          <a:noFill/>
          <a:ln>
            <a:noFill/>
          </a:ln>
        </p:spPr>
      </p:pic>
      <p:sp>
        <p:nvSpPr>
          <p:cNvPr id="226" name="Google Shape;226;p34"/>
          <p:cNvSpPr/>
          <p:nvPr/>
        </p:nvSpPr>
        <p:spPr>
          <a:xfrm>
            <a:off x="0" y="0"/>
            <a:ext cx="617100" cy="5143500"/>
          </a:xfrm>
          <a:prstGeom prst="rect">
            <a:avLst/>
          </a:prstGeom>
          <a:solidFill>
            <a:srgbClr val="70AD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7" name="Google Shape;227;p34"/>
          <p:cNvSpPr/>
          <p:nvPr/>
        </p:nvSpPr>
        <p:spPr>
          <a:xfrm>
            <a:off x="160205" y="780281"/>
            <a:ext cx="296700" cy="296700"/>
          </a:xfrm>
          <a:prstGeom prst="ellipse">
            <a:avLst/>
          </a:prstGeom>
          <a:solidFill>
            <a:srgbClr val="171616"/>
          </a:solidFill>
          <a:ln cap="flat" cmpd="sng" w="44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8" name="Google Shape;228;p34"/>
          <p:cNvSpPr/>
          <p:nvPr/>
        </p:nvSpPr>
        <p:spPr>
          <a:xfrm>
            <a:off x="160205" y="3631684"/>
            <a:ext cx="296700" cy="296700"/>
          </a:xfrm>
          <a:prstGeom prst="ellipse">
            <a:avLst/>
          </a:prstGeom>
          <a:solidFill>
            <a:srgbClr val="171616"/>
          </a:solidFill>
          <a:ln cap="flat" cmpd="sng" w="44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9" name="Google Shape;229;p34"/>
          <p:cNvSpPr/>
          <p:nvPr/>
        </p:nvSpPr>
        <p:spPr>
          <a:xfrm>
            <a:off x="160205" y="780281"/>
            <a:ext cx="296700" cy="296700"/>
          </a:xfrm>
          <a:prstGeom prst="ellipse">
            <a:avLst/>
          </a:prstGeom>
          <a:solidFill>
            <a:srgbClr val="171616"/>
          </a:solidFill>
          <a:ln cap="flat" cmpd="sng" w="44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0" name="Google Shape;230;p34"/>
          <p:cNvSpPr/>
          <p:nvPr/>
        </p:nvSpPr>
        <p:spPr>
          <a:xfrm>
            <a:off x="160205" y="3631684"/>
            <a:ext cx="296700" cy="296700"/>
          </a:xfrm>
          <a:prstGeom prst="ellipse">
            <a:avLst/>
          </a:prstGeom>
          <a:solidFill>
            <a:srgbClr val="171616"/>
          </a:solidFill>
          <a:ln cap="flat" cmpd="sng" w="44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31" name="Google Shape;231;p34"/>
          <p:cNvCxnSpPr/>
          <p:nvPr/>
        </p:nvCxnSpPr>
        <p:spPr>
          <a:xfrm>
            <a:off x="308538" y="1042148"/>
            <a:ext cx="0" cy="2643600"/>
          </a:xfrm>
          <a:prstGeom prst="straightConnector1">
            <a:avLst/>
          </a:prstGeom>
          <a:noFill/>
          <a:ln cap="rnd" cmpd="sng" w="136525">
            <a:solidFill>
              <a:srgbClr val="FFFFFF"/>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 name="Shape 66"/>
        <p:cNvGrpSpPr/>
        <p:nvPr/>
      </p:nvGrpSpPr>
      <p:grpSpPr>
        <a:xfrm>
          <a:off x="0" y="0"/>
          <a:ext cx="0" cy="0"/>
          <a:chOff x="0" y="0"/>
          <a:chExt cx="0" cy="0"/>
        </a:xfrm>
      </p:grpSpPr>
      <p:sp>
        <p:nvSpPr>
          <p:cNvPr id="67" name="Google Shape;67;p15"/>
          <p:cNvSpPr txBox="1"/>
          <p:nvPr/>
        </p:nvSpPr>
        <p:spPr>
          <a:xfrm>
            <a:off x="249875" y="719100"/>
            <a:ext cx="8520600" cy="42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lt1"/>
                </a:solidFill>
              </a:rPr>
              <a:t>Hong Son</a:t>
            </a:r>
            <a:endParaRPr b="1">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Education: BS/MS Data Science Drexel University (in-progress)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Occupation: Student</a:t>
            </a:r>
            <a:endParaRPr>
              <a:solidFill>
                <a:schemeClr val="lt1"/>
              </a:solidFill>
            </a:endParaRPr>
          </a:p>
          <a:p>
            <a:pPr indent="0" lvl="0" marL="0" rtl="0" algn="l">
              <a:spcBef>
                <a:spcPts val="0"/>
              </a:spcBef>
              <a:spcAft>
                <a:spcPts val="0"/>
              </a:spcAft>
              <a:buNone/>
            </a:pPr>
            <a:r>
              <a:rPr lang="en">
                <a:solidFill>
                  <a:schemeClr val="lt1"/>
                </a:solidFill>
              </a:rPr>
              <a:t>Skills: Data engineering, machine learning, and presenting.</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b="1" lang="en">
                <a:solidFill>
                  <a:schemeClr val="lt1"/>
                </a:solidFill>
              </a:rPr>
              <a:t>Kunal Sharma</a:t>
            </a:r>
            <a:endParaRPr b="1">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Education: MS Data Science Drexel University (in-progress)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Occupation: Student</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Skills: Data engineering, machine learning</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rPr b="1" lang="en">
                <a:solidFill>
                  <a:schemeClr val="lt1"/>
                </a:solidFill>
              </a:rPr>
              <a:t>Raj Patel</a:t>
            </a:r>
            <a:endParaRPr b="1">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Education: BS/MS Data Science Drexel University (in-progress)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Occupation: Student</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Skills: Data cleansing, statistical analysis, and documentation.</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p:txBody>
      </p:sp>
      <p:sp>
        <p:nvSpPr>
          <p:cNvPr id="68" name="Google Shape;68;p15"/>
          <p:cNvSpPr txBox="1"/>
          <p:nvPr>
            <p:ph type="title"/>
          </p:nvPr>
        </p:nvSpPr>
        <p:spPr>
          <a:xfrm>
            <a:off x="311700" y="70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Team</a:t>
            </a:r>
            <a:endParaRPr b="1" sz="3000">
              <a:solidFill>
                <a:srgbClr val="FFC000"/>
              </a:solidFill>
              <a:latin typeface="Raleway"/>
              <a:ea typeface="Raleway"/>
              <a:cs typeface="Raleway"/>
              <a:sym typeface="Raleway"/>
            </a:endParaRPr>
          </a:p>
        </p:txBody>
      </p:sp>
      <p:pic>
        <p:nvPicPr>
          <p:cNvPr id="69" name="Google Shape;69;p15"/>
          <p:cNvPicPr preferRelativeResize="0"/>
          <p:nvPr/>
        </p:nvPicPr>
        <p:blipFill>
          <a:blip r:embed="rId3">
            <a:alphaModFix/>
          </a:blip>
          <a:stretch>
            <a:fillRect/>
          </a:stretch>
        </p:blipFill>
        <p:spPr>
          <a:xfrm>
            <a:off x="6818350" y="2201750"/>
            <a:ext cx="1182450" cy="1372451"/>
          </a:xfrm>
          <a:prstGeom prst="rect">
            <a:avLst/>
          </a:prstGeom>
          <a:noFill/>
          <a:ln>
            <a:noFill/>
          </a:ln>
        </p:spPr>
      </p:pic>
      <p:pic>
        <p:nvPicPr>
          <p:cNvPr id="70" name="Google Shape;70;p15"/>
          <p:cNvPicPr preferRelativeResize="0"/>
          <p:nvPr/>
        </p:nvPicPr>
        <p:blipFill rotWithShape="1">
          <a:blip r:embed="rId4">
            <a:alphaModFix/>
          </a:blip>
          <a:srcRect b="9321" l="0" r="0" t="0"/>
          <a:stretch/>
        </p:blipFill>
        <p:spPr>
          <a:xfrm>
            <a:off x="6818350" y="3693900"/>
            <a:ext cx="1182450" cy="1372450"/>
          </a:xfrm>
          <a:prstGeom prst="rect">
            <a:avLst/>
          </a:prstGeom>
          <a:noFill/>
          <a:ln>
            <a:noFill/>
          </a:ln>
        </p:spPr>
      </p:pic>
      <p:pic>
        <p:nvPicPr>
          <p:cNvPr id="71" name="Google Shape;71;p15"/>
          <p:cNvPicPr preferRelativeResize="0"/>
          <p:nvPr/>
        </p:nvPicPr>
        <p:blipFill rotWithShape="1">
          <a:blip r:embed="rId5">
            <a:alphaModFix/>
          </a:blip>
          <a:srcRect b="-13980" l="4352" r="13981" t="13980"/>
          <a:stretch/>
        </p:blipFill>
        <p:spPr>
          <a:xfrm>
            <a:off x="6818350" y="650375"/>
            <a:ext cx="1182450" cy="1653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rPr>
              <a:t>Problem Statement</a:t>
            </a:r>
            <a:endParaRPr b="1" sz="3000">
              <a:solidFill>
                <a:srgbClr val="FFC000"/>
              </a:solidFill>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Philadelphia ranks above the national average in terms of crimes (</a:t>
            </a:r>
            <a:r>
              <a:rPr lang="en">
                <a:solidFill>
                  <a:schemeClr val="lt1"/>
                </a:solidFill>
              </a:rPr>
              <a:t>especially</a:t>
            </a:r>
            <a:r>
              <a:rPr lang="en">
                <a:solidFill>
                  <a:schemeClr val="lt1"/>
                </a:solidFill>
              </a:rPr>
              <a:t> violent crimes)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Ranks second in murder rates among the 10 largest cities in 2020</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It has been included in real estate analytics company NeighborhoodScout's "Top 100 Most Dangerous Cities in America" list every year since it has been compiled</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Are there any overarching themes related to crime in Philadelphia that can help predict the likelihood of a crime on Philadelphia?</a:t>
            </a:r>
            <a:endParaRPr b="1">
              <a:solidFill>
                <a:schemeClr val="lt1"/>
              </a:solidFill>
            </a:endParaRPr>
          </a:p>
          <a:p>
            <a:pPr indent="0" lvl="0" marL="457200" rtl="0" algn="l">
              <a:spcBef>
                <a:spcPts val="1600"/>
              </a:spcBef>
              <a:spcAft>
                <a:spcPts val="1600"/>
              </a:spcAft>
              <a:buNone/>
            </a:pPr>
            <a:r>
              <a:t/>
            </a:r>
            <a:endParaRPr>
              <a:solidFill>
                <a:schemeClr val="lt1"/>
              </a:solidFill>
            </a:endParaRPr>
          </a:p>
        </p:txBody>
      </p:sp>
      <p:pic>
        <p:nvPicPr>
          <p:cNvPr id="78" name="Google Shape;78;p16"/>
          <p:cNvPicPr preferRelativeResize="0"/>
          <p:nvPr/>
        </p:nvPicPr>
        <p:blipFill rotWithShape="1">
          <a:blip r:embed="rId3">
            <a:alphaModFix/>
          </a:blip>
          <a:srcRect b="21579" l="0" r="0" t="14819"/>
          <a:stretch/>
        </p:blipFill>
        <p:spPr>
          <a:xfrm>
            <a:off x="7116300" y="3901049"/>
            <a:ext cx="1356925" cy="932075"/>
          </a:xfrm>
          <a:prstGeom prst="rect">
            <a:avLst/>
          </a:prstGeom>
          <a:noFill/>
          <a:ln>
            <a:noFill/>
          </a:ln>
        </p:spPr>
      </p:pic>
      <p:pic>
        <p:nvPicPr>
          <p:cNvPr id="79" name="Google Shape;79;p16"/>
          <p:cNvPicPr preferRelativeResize="0"/>
          <p:nvPr/>
        </p:nvPicPr>
        <p:blipFill>
          <a:blip r:embed="rId4">
            <a:alphaModFix/>
          </a:blip>
          <a:stretch>
            <a:fillRect/>
          </a:stretch>
        </p:blipFill>
        <p:spPr>
          <a:xfrm>
            <a:off x="3305700" y="3817550"/>
            <a:ext cx="2218800" cy="1109400"/>
          </a:xfrm>
          <a:prstGeom prst="rect">
            <a:avLst/>
          </a:prstGeom>
          <a:noFill/>
          <a:ln>
            <a:noFill/>
          </a:ln>
        </p:spPr>
      </p:pic>
      <p:pic>
        <p:nvPicPr>
          <p:cNvPr id="80" name="Google Shape;80;p16"/>
          <p:cNvPicPr preferRelativeResize="0"/>
          <p:nvPr/>
        </p:nvPicPr>
        <p:blipFill>
          <a:blip r:embed="rId5">
            <a:alphaModFix/>
          </a:blip>
          <a:stretch>
            <a:fillRect/>
          </a:stretch>
        </p:blipFill>
        <p:spPr>
          <a:xfrm>
            <a:off x="887648" y="3857962"/>
            <a:ext cx="1356925" cy="10285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Intended Audience</a:t>
            </a:r>
            <a:endParaRPr b="1" sz="3000">
              <a:solidFill>
                <a:srgbClr val="FFC000"/>
              </a:solidFill>
              <a:latin typeface="Raleway"/>
              <a:ea typeface="Raleway"/>
              <a:cs typeface="Raleway"/>
              <a:sym typeface="Raleway"/>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Law E</a:t>
            </a:r>
            <a:r>
              <a:rPr lang="en">
                <a:solidFill>
                  <a:schemeClr val="lt1"/>
                </a:solidFill>
              </a:rPr>
              <a:t>nforcement Officials (Philadelphia Police Department)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Equip law enforcement with intelligence to effectively combat crime proactively </a:t>
            </a:r>
            <a:endParaRPr>
              <a:solidFill>
                <a:schemeClr val="lt1"/>
              </a:solidFill>
            </a:endParaRPr>
          </a:p>
          <a:p>
            <a:pPr indent="0" lvl="0" marL="0" rtl="0" algn="l">
              <a:spcBef>
                <a:spcPts val="1600"/>
              </a:spcBef>
              <a:spcAft>
                <a:spcPts val="0"/>
              </a:spcAft>
              <a:buNone/>
            </a:pPr>
            <a:r>
              <a:t/>
            </a:r>
            <a:endParaRPr>
              <a:solidFill>
                <a:schemeClr val="lt1"/>
              </a:solidFill>
            </a:endParaRPr>
          </a:p>
          <a:p>
            <a:pPr indent="-342900" lvl="0" marL="457200" rtl="0" algn="l">
              <a:spcBef>
                <a:spcPts val="1600"/>
              </a:spcBef>
              <a:spcAft>
                <a:spcPts val="0"/>
              </a:spcAft>
              <a:buClr>
                <a:schemeClr val="lt1"/>
              </a:buClr>
              <a:buSzPts val="1800"/>
              <a:buChar char="●"/>
            </a:pPr>
            <a:r>
              <a:rPr lang="en">
                <a:solidFill>
                  <a:schemeClr val="lt1"/>
                </a:solidFill>
              </a:rPr>
              <a:t>City </a:t>
            </a:r>
            <a:r>
              <a:rPr lang="en">
                <a:solidFill>
                  <a:schemeClr val="lt1"/>
                </a:solidFill>
              </a:rPr>
              <a:t>Officials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Help officials identify areas and allocate resources to monitor crime</a:t>
            </a:r>
            <a:endParaRPr>
              <a:solidFill>
                <a:schemeClr val="lt1"/>
              </a:solidFill>
            </a:endParaRPr>
          </a:p>
          <a:p>
            <a:pPr indent="0" lvl="0" marL="0" rtl="0" algn="l">
              <a:spcBef>
                <a:spcPts val="1600"/>
              </a:spcBef>
              <a:spcAft>
                <a:spcPts val="0"/>
              </a:spcAft>
              <a:buNone/>
            </a:pPr>
            <a:r>
              <a:t/>
            </a:r>
            <a:endParaRPr>
              <a:solidFill>
                <a:schemeClr val="lt1"/>
              </a:solidFill>
            </a:endParaRPr>
          </a:p>
          <a:p>
            <a:pPr indent="-342900" lvl="0" marL="457200" rtl="0" algn="l">
              <a:spcBef>
                <a:spcPts val="1600"/>
              </a:spcBef>
              <a:spcAft>
                <a:spcPts val="0"/>
              </a:spcAft>
              <a:buClr>
                <a:schemeClr val="lt1"/>
              </a:buClr>
              <a:buSzPts val="1800"/>
              <a:buChar char="●"/>
            </a:pPr>
            <a:r>
              <a:rPr lang="en">
                <a:solidFill>
                  <a:schemeClr val="lt1"/>
                </a:solidFill>
              </a:rPr>
              <a:t>Citizens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Educate citizens about the crimes happening in Philadelphia</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Github</a:t>
            </a:r>
            <a:endParaRPr b="1" sz="3000">
              <a:solidFill>
                <a:srgbClr val="FFC000"/>
              </a:solidFill>
              <a:latin typeface="Raleway"/>
              <a:ea typeface="Raleway"/>
              <a:cs typeface="Raleway"/>
              <a:sym typeface="Raleway"/>
            </a:endParaRPr>
          </a:p>
        </p:txBody>
      </p:sp>
      <p:sp>
        <p:nvSpPr>
          <p:cNvPr id="92" name="Google Shape;92;p18"/>
          <p:cNvSpPr txBox="1"/>
          <p:nvPr>
            <p:ph idx="1" type="body"/>
          </p:nvPr>
        </p:nvSpPr>
        <p:spPr>
          <a:xfrm>
            <a:off x="311700" y="923875"/>
            <a:ext cx="8520600" cy="12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u="sng">
                <a:solidFill>
                  <a:schemeClr val="hlink"/>
                </a:solidFill>
                <a:hlinkClick r:id="rId3"/>
              </a:rPr>
              <a:t>https://github.com/hongson1218/Crime-in-Philadelphia</a:t>
            </a:r>
            <a:r>
              <a:rPr lang="en"/>
              <a:t> </a:t>
            </a:r>
            <a:endParaRPr/>
          </a:p>
        </p:txBody>
      </p:sp>
      <p:pic>
        <p:nvPicPr>
          <p:cNvPr id="93" name="Google Shape;93;p18"/>
          <p:cNvPicPr preferRelativeResize="0"/>
          <p:nvPr/>
        </p:nvPicPr>
        <p:blipFill rotWithShape="1">
          <a:blip r:embed="rId4">
            <a:alphaModFix/>
          </a:blip>
          <a:srcRect b="0" l="31394" r="28334" t="12510"/>
          <a:stretch/>
        </p:blipFill>
        <p:spPr>
          <a:xfrm>
            <a:off x="1784500" y="229850"/>
            <a:ext cx="898549" cy="954474"/>
          </a:xfrm>
          <a:prstGeom prst="rect">
            <a:avLst/>
          </a:prstGeom>
          <a:noFill/>
          <a:ln>
            <a:noFill/>
          </a:ln>
        </p:spPr>
      </p:pic>
      <p:sp>
        <p:nvSpPr>
          <p:cNvPr id="94" name="Google Shape;94;p18"/>
          <p:cNvSpPr txBox="1"/>
          <p:nvPr>
            <p:ph type="title"/>
          </p:nvPr>
        </p:nvSpPr>
        <p:spPr>
          <a:xfrm>
            <a:off x="387900" y="219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Folder Structure</a:t>
            </a:r>
            <a:endParaRPr b="1" sz="3000">
              <a:solidFill>
                <a:srgbClr val="FFC000"/>
              </a:solidFill>
              <a:latin typeface="Raleway"/>
              <a:ea typeface="Raleway"/>
              <a:cs typeface="Raleway"/>
              <a:sym typeface="Raleway"/>
            </a:endParaRPr>
          </a:p>
        </p:txBody>
      </p:sp>
      <p:sp>
        <p:nvSpPr>
          <p:cNvPr id="95" name="Google Shape;95;p18"/>
          <p:cNvSpPr txBox="1"/>
          <p:nvPr>
            <p:ph idx="1" type="body"/>
          </p:nvPr>
        </p:nvSpPr>
        <p:spPr>
          <a:xfrm>
            <a:off x="387900" y="3044825"/>
            <a:ext cx="8520600" cy="145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Crime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Presentations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Reports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Weather</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Datasets</a:t>
            </a:r>
            <a:endParaRPr b="1" sz="3000">
              <a:solidFill>
                <a:srgbClr val="FFC000"/>
              </a:solidFill>
              <a:latin typeface="Raleway"/>
              <a:ea typeface="Raleway"/>
              <a:cs typeface="Raleway"/>
              <a:sym typeface="Raleway"/>
            </a:endParaRPr>
          </a:p>
        </p:txBody>
      </p:sp>
      <p:sp>
        <p:nvSpPr>
          <p:cNvPr id="101" name="Google Shape;101;p19"/>
          <p:cNvSpPr txBox="1"/>
          <p:nvPr/>
        </p:nvSpPr>
        <p:spPr>
          <a:xfrm>
            <a:off x="400925" y="1660850"/>
            <a:ext cx="3885900" cy="3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hlinkClick r:id="rId3"/>
              </a:rPr>
              <a:t>Philadelphia Crime Data</a:t>
            </a:r>
            <a:r>
              <a:rPr b="1" lang="en"/>
              <a:t>:</a:t>
            </a:r>
            <a:endParaRPr b="1"/>
          </a:p>
          <a:p>
            <a:pPr indent="0" lvl="0" marL="0" rtl="0" algn="l">
              <a:spcBef>
                <a:spcPts val="0"/>
              </a:spcBef>
              <a:spcAft>
                <a:spcPts val="0"/>
              </a:spcAft>
              <a:buNone/>
            </a:pPr>
            <a:r>
              <a:t/>
            </a:r>
            <a:endParaRPr b="1"/>
          </a:p>
          <a:p>
            <a:pPr indent="-317500" lvl="0" marL="457200" rtl="0" algn="l">
              <a:spcBef>
                <a:spcPts val="0"/>
              </a:spcBef>
              <a:spcAft>
                <a:spcPts val="0"/>
              </a:spcAft>
              <a:buClr>
                <a:schemeClr val="lt1"/>
              </a:buClr>
              <a:buSzPts val="1400"/>
              <a:buChar char="●"/>
            </a:pPr>
            <a:r>
              <a:rPr lang="en">
                <a:solidFill>
                  <a:schemeClr val="lt1"/>
                </a:solidFill>
              </a:rPr>
              <a:t>Published by OpenPhillyData</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Dates from 12-31-05 to 03-22-17 (majority of the dates are from 2006-2016)</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Attributes include the district number, sector, dispatch date, dispatch time, location, general code, descriptions of the crime, and the district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There are 14 total columns and ~</a:t>
            </a:r>
            <a:r>
              <a:rPr lang="en">
                <a:solidFill>
                  <a:schemeClr val="lt1"/>
                </a:solidFill>
              </a:rPr>
              <a:t>2,237,605</a:t>
            </a:r>
            <a:r>
              <a:rPr lang="en">
                <a:solidFill>
                  <a:schemeClr val="lt1"/>
                </a:solidFill>
              </a:rPr>
              <a:t> in this dataset. </a:t>
            </a:r>
            <a:endParaRPr>
              <a:solidFill>
                <a:schemeClr val="lt1"/>
              </a:solidFill>
            </a:endParaRPr>
          </a:p>
        </p:txBody>
      </p:sp>
      <p:sp>
        <p:nvSpPr>
          <p:cNvPr id="102" name="Google Shape;102;p19"/>
          <p:cNvSpPr txBox="1"/>
          <p:nvPr/>
        </p:nvSpPr>
        <p:spPr>
          <a:xfrm>
            <a:off x="4739825" y="1660850"/>
            <a:ext cx="3885900" cy="3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hlinkClick r:id="rId4"/>
              </a:rPr>
              <a:t>Philadelphia Weather Data</a:t>
            </a:r>
            <a:r>
              <a:rPr b="1" lang="en"/>
              <a:t>:</a:t>
            </a:r>
            <a:endParaRPr b="1"/>
          </a:p>
          <a:p>
            <a:pPr indent="0" lvl="0" marL="0" rtl="0" algn="l">
              <a:spcBef>
                <a:spcPts val="0"/>
              </a:spcBef>
              <a:spcAft>
                <a:spcPts val="0"/>
              </a:spcAft>
              <a:buNone/>
            </a:pPr>
            <a:r>
              <a:t/>
            </a:r>
            <a:endParaRPr b="1"/>
          </a:p>
          <a:p>
            <a:pPr indent="-317500" lvl="0" marL="457200" rtl="0" algn="l">
              <a:spcBef>
                <a:spcPts val="0"/>
              </a:spcBef>
              <a:spcAft>
                <a:spcPts val="0"/>
              </a:spcAft>
              <a:buClr>
                <a:schemeClr val="lt1"/>
              </a:buClr>
              <a:buSzPts val="1400"/>
              <a:buChar char="●"/>
            </a:pPr>
            <a:r>
              <a:rPr lang="en">
                <a:solidFill>
                  <a:schemeClr val="lt1"/>
                </a:solidFill>
              </a:rPr>
              <a:t>Published by Pennsylvania State Climatologist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Dates from 2007 to 2018</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 dataset includes the temperatures in Fahrenheit, the max and min temperature, environment information, wind, and precipitation.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 data was formatted from PDF files and a dataset was formed [~4,000 rows and 14 columns].</a:t>
            </a:r>
            <a:endParaRPr>
              <a:solidFill>
                <a:schemeClr val="lt1"/>
              </a:solidFill>
            </a:endParaRPr>
          </a:p>
          <a:p>
            <a:pPr indent="0" lvl="0" marL="0" rtl="0" algn="l">
              <a:spcBef>
                <a:spcPts val="0"/>
              </a:spcBef>
              <a:spcAft>
                <a:spcPts val="0"/>
              </a:spcAft>
              <a:buNone/>
            </a:pPr>
            <a:r>
              <a:t/>
            </a:r>
            <a:endParaRPr b="1"/>
          </a:p>
        </p:txBody>
      </p:sp>
      <p:pic>
        <p:nvPicPr>
          <p:cNvPr id="103" name="Google Shape;103;p19"/>
          <p:cNvPicPr preferRelativeResize="0"/>
          <p:nvPr/>
        </p:nvPicPr>
        <p:blipFill>
          <a:blip r:embed="rId5">
            <a:alphaModFix/>
          </a:blip>
          <a:stretch>
            <a:fillRect/>
          </a:stretch>
        </p:blipFill>
        <p:spPr>
          <a:xfrm>
            <a:off x="2740400" y="1079400"/>
            <a:ext cx="852300" cy="852300"/>
          </a:xfrm>
          <a:prstGeom prst="roundRect">
            <a:avLst>
              <a:gd fmla="val 16667" name="adj"/>
            </a:avLst>
          </a:prstGeom>
          <a:noFill/>
          <a:ln>
            <a:noFill/>
          </a:ln>
        </p:spPr>
      </p:pic>
      <p:pic>
        <p:nvPicPr>
          <p:cNvPr id="104" name="Google Shape;104;p19"/>
          <p:cNvPicPr preferRelativeResize="0"/>
          <p:nvPr/>
        </p:nvPicPr>
        <p:blipFill>
          <a:blip r:embed="rId6">
            <a:alphaModFix/>
          </a:blip>
          <a:stretch>
            <a:fillRect/>
          </a:stretch>
        </p:blipFill>
        <p:spPr>
          <a:xfrm>
            <a:off x="7206976" y="1079401"/>
            <a:ext cx="852426" cy="852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Top Crimes &amp; Number of Crimes (10 years)</a:t>
            </a:r>
            <a:endParaRPr b="1" sz="3000">
              <a:solidFill>
                <a:schemeClr val="accent5"/>
              </a:solidFill>
              <a:latin typeface="Raleway"/>
              <a:ea typeface="Raleway"/>
              <a:cs typeface="Raleway"/>
              <a:sym typeface="Raleway"/>
            </a:endParaRPr>
          </a:p>
        </p:txBody>
      </p:sp>
      <p:sp>
        <p:nvSpPr>
          <p:cNvPr id="110" name="Google Shape;110;p20"/>
          <p:cNvSpPr txBox="1"/>
          <p:nvPr/>
        </p:nvSpPr>
        <p:spPr>
          <a:xfrm>
            <a:off x="467625" y="3479875"/>
            <a:ext cx="3834000" cy="12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The top 5 kinds of crimes being Theft, Vandalism/Criminal Mischief, Theft from Vehicle, Narcotic / Drug Law Violations and Fraud.</a:t>
            </a:r>
            <a:endParaRPr>
              <a:solidFill>
                <a:srgbClr val="FFFFFF"/>
              </a:solidFill>
            </a:endParaRPr>
          </a:p>
        </p:txBody>
      </p:sp>
      <p:pic>
        <p:nvPicPr>
          <p:cNvPr id="111" name="Google Shape;111;p20"/>
          <p:cNvPicPr preferRelativeResize="0"/>
          <p:nvPr/>
        </p:nvPicPr>
        <p:blipFill>
          <a:blip r:embed="rId3">
            <a:alphaModFix/>
          </a:blip>
          <a:stretch>
            <a:fillRect/>
          </a:stretch>
        </p:blipFill>
        <p:spPr>
          <a:xfrm>
            <a:off x="311700" y="1170125"/>
            <a:ext cx="4626071" cy="2157350"/>
          </a:xfrm>
          <a:prstGeom prst="rect">
            <a:avLst/>
          </a:prstGeom>
          <a:noFill/>
          <a:ln>
            <a:noFill/>
          </a:ln>
        </p:spPr>
      </p:pic>
      <p:pic>
        <p:nvPicPr>
          <p:cNvPr id="112" name="Google Shape;112;p20"/>
          <p:cNvPicPr preferRelativeResize="0"/>
          <p:nvPr/>
        </p:nvPicPr>
        <p:blipFill>
          <a:blip r:embed="rId4">
            <a:alphaModFix/>
          </a:blip>
          <a:stretch>
            <a:fillRect/>
          </a:stretch>
        </p:blipFill>
        <p:spPr>
          <a:xfrm>
            <a:off x="5090171" y="1170125"/>
            <a:ext cx="3901429" cy="2250824"/>
          </a:xfrm>
          <a:prstGeom prst="rect">
            <a:avLst/>
          </a:prstGeom>
          <a:noFill/>
          <a:ln>
            <a:noFill/>
          </a:ln>
        </p:spPr>
      </p:pic>
      <p:sp>
        <p:nvSpPr>
          <p:cNvPr id="113" name="Google Shape;113;p20"/>
          <p:cNvSpPr txBox="1"/>
          <p:nvPr/>
        </p:nvSpPr>
        <p:spPr>
          <a:xfrm>
            <a:off x="5123875" y="3479875"/>
            <a:ext cx="3834000" cy="12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The graph above shows the total number of crimes that have occurred each year in the past from our dataset. We found that the number of crimes occured in the past years have declined.</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Types of Crimes that Occured (10 years)</a:t>
            </a:r>
            <a:endParaRPr b="1" sz="3000">
              <a:solidFill>
                <a:schemeClr val="accent5"/>
              </a:solidFill>
              <a:latin typeface="Raleway"/>
              <a:ea typeface="Raleway"/>
              <a:cs typeface="Raleway"/>
              <a:sym typeface="Raleway"/>
            </a:endParaRPr>
          </a:p>
        </p:txBody>
      </p:sp>
      <p:pic>
        <p:nvPicPr>
          <p:cNvPr id="119" name="Google Shape;119;p21"/>
          <p:cNvPicPr preferRelativeResize="0"/>
          <p:nvPr/>
        </p:nvPicPr>
        <p:blipFill>
          <a:blip r:embed="rId3">
            <a:alphaModFix/>
          </a:blip>
          <a:stretch>
            <a:fillRect/>
          </a:stretch>
        </p:blipFill>
        <p:spPr>
          <a:xfrm>
            <a:off x="311700" y="1418400"/>
            <a:ext cx="5351174" cy="3181550"/>
          </a:xfrm>
          <a:prstGeom prst="rect">
            <a:avLst/>
          </a:prstGeom>
          <a:noFill/>
          <a:ln>
            <a:noFill/>
          </a:ln>
        </p:spPr>
      </p:pic>
      <p:sp>
        <p:nvSpPr>
          <p:cNvPr id="120" name="Google Shape;120;p21"/>
          <p:cNvSpPr txBox="1"/>
          <p:nvPr/>
        </p:nvSpPr>
        <p:spPr>
          <a:xfrm>
            <a:off x="5722325" y="1565700"/>
            <a:ext cx="3296100" cy="28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The graph on the left shows the top crimes in philadelphia and the total number of times it has occurred in the past years from the data set. We found that crimes that have inclined in numbers of occurrence like Thefts, frauds etc and the crimes that declined in numbers of occurrence like criminal mischief and motor vehicle theft.</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